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6" r:id="rId3"/>
    <p:sldId id="257" r:id="rId4"/>
    <p:sldId id="258" r:id="rId5"/>
    <p:sldId id="264" r:id="rId6"/>
    <p:sldId id="259" r:id="rId7"/>
    <p:sldId id="260" r:id="rId8"/>
    <p:sldId id="261" r:id="rId9"/>
    <p:sldId id="262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74"/>
    <p:restoredTop sz="94694"/>
  </p:normalViewPr>
  <p:slideViewPr>
    <p:cSldViewPr snapToGrid="0" snapToObjects="1">
      <p:cViewPr varScale="1">
        <p:scale>
          <a:sx n="109" d="100"/>
          <a:sy n="109" d="100"/>
        </p:scale>
        <p:origin x="208" y="1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r.blissfulgrin/Downloads/Viabilidad%20Econo&#769;mica.ods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r.blissfulgrin/Downloads/Viabilidad%20Econo&#769;mica.ods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r.blissfulgrin/Downloads/Viabilidad%20Econo&#769;mica.ods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r.blissfulgrin/Downloads/Viabilidad%20Econo&#769;mica.ods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r.blissfulgrin/Downloads/Viabilidad%20Econo&#769;mica.ods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r.blissfulgrin/Downloads/Viabilidad%20Econo&#769;mica.ods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r.blissfulgrin/Downloads/Viabilidad%20Econo&#769;mica.ods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Cálculo BET Gráfico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Optimista!$A$58</c:f>
              <c:strCache>
                <c:ptCount val="1"/>
                <c:pt idx="0">
                  <c:v>INGRESOS ACUMULADOS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Optimista!$B$58:$F$58</c:f>
              <c:numCache>
                <c:formatCode>General</c:formatCode>
                <c:ptCount val="5"/>
                <c:pt idx="0">
                  <c:v>38080</c:v>
                </c:pt>
                <c:pt idx="1">
                  <c:v>3314880</c:v>
                </c:pt>
                <c:pt idx="2">
                  <c:v>9868480</c:v>
                </c:pt>
                <c:pt idx="3">
                  <c:v>28218560</c:v>
                </c:pt>
                <c:pt idx="4">
                  <c:v>49190080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C4-654A-A58D-D5030CA2B064}"/>
            </c:ext>
          </c:extLst>
        </c:ser>
        <c:ser>
          <c:idx val="1"/>
          <c:order val="1"/>
          <c:tx>
            <c:strRef>
              <c:f>Optimista!$A$59</c:f>
              <c:strCache>
                <c:ptCount val="1"/>
                <c:pt idx="0">
                  <c:v>GASTOS ACUMULADOS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Optimista!$B$59:$F$59</c:f>
              <c:numCache>
                <c:formatCode>General</c:formatCode>
                <c:ptCount val="5"/>
                <c:pt idx="0">
                  <c:v>95418</c:v>
                </c:pt>
                <c:pt idx="1">
                  <c:v>2316473.75</c:v>
                </c:pt>
                <c:pt idx="2">
                  <c:v>6633200.25</c:v>
                </c:pt>
                <c:pt idx="3">
                  <c:v>28062234.25</c:v>
                </c:pt>
                <c:pt idx="4">
                  <c:v>71126000.25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C4-654A-A58D-D5030CA2B06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355156719"/>
        <c:axId val="1355182399"/>
      </c:lineChart>
      <c:valAx>
        <c:axId val="13551823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5156719"/>
        <c:crossesAt val="1"/>
        <c:crossBetween val="between"/>
      </c:valAx>
      <c:catAx>
        <c:axId val="135515671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5182399"/>
        <c:crossesAt val="0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Cálculo BET Gráfico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Conservadora!$A$58</c:f>
              <c:strCache>
                <c:ptCount val="1"/>
                <c:pt idx="0">
                  <c:v>INGRESOS ACUMULADOS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Conservadora!$B$58:$F$58</c:f>
              <c:numCache>
                <c:formatCode>General</c:formatCode>
                <c:ptCount val="5"/>
                <c:pt idx="0">
                  <c:v>38080</c:v>
                </c:pt>
                <c:pt idx="1">
                  <c:v>1184960</c:v>
                </c:pt>
                <c:pt idx="2">
                  <c:v>4707520</c:v>
                </c:pt>
                <c:pt idx="3">
                  <c:v>25679040</c:v>
                </c:pt>
                <c:pt idx="4">
                  <c:v>62379200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418-1647-8AB2-B00F4FECA90C}"/>
            </c:ext>
          </c:extLst>
        </c:ser>
        <c:ser>
          <c:idx val="1"/>
          <c:order val="1"/>
          <c:tx>
            <c:strRef>
              <c:f>Conservadora!$A$59</c:f>
              <c:strCache>
                <c:ptCount val="1"/>
                <c:pt idx="0">
                  <c:v>GASTOS ACUMULADOS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Conservadora!$B$59:$F$59</c:f>
              <c:numCache>
                <c:formatCode>General</c:formatCode>
                <c:ptCount val="5"/>
                <c:pt idx="0">
                  <c:v>95418</c:v>
                </c:pt>
                <c:pt idx="1">
                  <c:v>1764559</c:v>
                </c:pt>
                <c:pt idx="2">
                  <c:v>5287119</c:v>
                </c:pt>
                <c:pt idx="3">
                  <c:v>18644384</c:v>
                </c:pt>
                <c:pt idx="4">
                  <c:v>40966136.5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418-1647-8AB2-B00F4FECA90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353171631"/>
        <c:axId val="1353167999"/>
      </c:lineChart>
      <c:valAx>
        <c:axId val="13531679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3171631"/>
        <c:crossesAt val="1"/>
        <c:crossBetween val="between"/>
      </c:valAx>
      <c:catAx>
        <c:axId val="135317163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3167999"/>
        <c:crossesAt val="0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Cálculo BET Gráfico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Pesimista!$A$58</c:f>
              <c:strCache>
                <c:ptCount val="1"/>
                <c:pt idx="0">
                  <c:v>INGRESOS ACUMULADOS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Pesimista!$B$58:$F$58</c:f>
              <c:numCache>
                <c:formatCode>General</c:formatCode>
                <c:ptCount val="5"/>
                <c:pt idx="0">
                  <c:v>38080</c:v>
                </c:pt>
                <c:pt idx="1">
                  <c:v>754880</c:v>
                </c:pt>
                <c:pt idx="2">
                  <c:v>2065600</c:v>
                </c:pt>
                <c:pt idx="3">
                  <c:v>3867840</c:v>
                </c:pt>
                <c:pt idx="4">
                  <c:v>6370640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263-E845-86E3-9C3F968BE05A}"/>
            </c:ext>
          </c:extLst>
        </c:ser>
        <c:ser>
          <c:idx val="1"/>
          <c:order val="1"/>
          <c:tx>
            <c:strRef>
              <c:f>Pesimista!$A$59</c:f>
              <c:strCache>
                <c:ptCount val="1"/>
                <c:pt idx="0">
                  <c:v>GASTOS ACUMULADOS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Pesimista!$B$59:$F$59</c:f>
              <c:numCache>
                <c:formatCode>General</c:formatCode>
                <c:ptCount val="5"/>
                <c:pt idx="0">
                  <c:v>95418</c:v>
                </c:pt>
                <c:pt idx="1">
                  <c:v>1969620</c:v>
                </c:pt>
                <c:pt idx="2">
                  <c:v>3516142</c:v>
                </c:pt>
                <c:pt idx="3">
                  <c:v>5003713.5</c:v>
                </c:pt>
                <c:pt idx="4">
                  <c:v>6311345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263-E845-86E3-9C3F968BE05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356208271"/>
        <c:axId val="1356206575"/>
      </c:lineChart>
      <c:valAx>
        <c:axId val="13562065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6208271"/>
        <c:crossesAt val="1"/>
        <c:crossBetween val="between"/>
      </c:valAx>
      <c:catAx>
        <c:axId val="135620827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6206575"/>
        <c:crossesAt val="0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COMPARACIÓN DE INGRESOS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Conservadora!$A$44</c:f>
              <c:strCache>
                <c:ptCount val="1"/>
                <c:pt idx="0">
                  <c:v>Conservadora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Conservadora!$B$51:$F$51</c:f>
              <c:numCache>
                <c:formatCode>General</c:formatCode>
                <c:ptCount val="5"/>
                <c:pt idx="0">
                  <c:v>38080</c:v>
                </c:pt>
                <c:pt idx="1">
                  <c:v>1146880</c:v>
                </c:pt>
                <c:pt idx="2">
                  <c:v>3522560</c:v>
                </c:pt>
                <c:pt idx="3">
                  <c:v>20971520</c:v>
                </c:pt>
                <c:pt idx="4">
                  <c:v>36700160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F11-6A49-8594-E552AB7306C6}"/>
            </c:ext>
          </c:extLst>
        </c:ser>
        <c:ser>
          <c:idx val="1"/>
          <c:order val="1"/>
          <c:tx>
            <c:strRef>
              <c:f>Optimista!$A$44</c:f>
              <c:strCache>
                <c:ptCount val="1"/>
                <c:pt idx="0">
                  <c:v>Optimista</c:v>
                </c:pt>
              </c:strCache>
            </c:strRef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Optimista!$B$51:$F$51</c:f>
              <c:numCache>
                <c:formatCode>General</c:formatCode>
                <c:ptCount val="5"/>
                <c:pt idx="0">
                  <c:v>38080</c:v>
                </c:pt>
                <c:pt idx="1">
                  <c:v>3276800</c:v>
                </c:pt>
                <c:pt idx="2">
                  <c:v>6553600</c:v>
                </c:pt>
                <c:pt idx="3">
                  <c:v>18350080</c:v>
                </c:pt>
                <c:pt idx="4">
                  <c:v>20971520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F11-6A49-8594-E552AB7306C6}"/>
            </c:ext>
          </c:extLst>
        </c:ser>
        <c:ser>
          <c:idx val="2"/>
          <c:order val="2"/>
          <c:tx>
            <c:strRef>
              <c:f>Pesimista!$A$44</c:f>
              <c:strCache>
                <c:ptCount val="1"/>
                <c:pt idx="0">
                  <c:v>Pesimista</c:v>
                </c:pt>
              </c:strCache>
            </c:strRef>
          </c:tx>
          <c:spPr>
            <a:ln w="381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Pesimista!$B$51:$F$51</c:f>
              <c:numCache>
                <c:formatCode>General</c:formatCode>
                <c:ptCount val="5"/>
                <c:pt idx="0">
                  <c:v>38080</c:v>
                </c:pt>
                <c:pt idx="1">
                  <c:v>716800</c:v>
                </c:pt>
                <c:pt idx="2">
                  <c:v>1310720</c:v>
                </c:pt>
                <c:pt idx="3">
                  <c:v>1802240</c:v>
                </c:pt>
                <c:pt idx="4">
                  <c:v>2502800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F11-6A49-8594-E552AB7306C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352326479"/>
        <c:axId val="1352324783"/>
      </c:lineChart>
      <c:valAx>
        <c:axId val="13523247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2326479"/>
        <c:crossesAt val="0"/>
        <c:crossBetween val="between"/>
      </c:valAx>
      <c:catAx>
        <c:axId val="1352326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2324783"/>
        <c:crossesAt val="0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COMPARACIÓN GASTOS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>
        <c:manualLayout>
          <c:xMode val="edge"/>
          <c:yMode val="edge"/>
          <c:x val="6.0153299266829593E-2"/>
          <c:y val="0.18589626933575978"/>
          <c:w val="0.89980004443457007"/>
          <c:h val="0.64394904458598723"/>
        </c:manualLayout>
      </c:layout>
      <c:lineChart>
        <c:grouping val="standard"/>
        <c:varyColors val="0"/>
        <c:ser>
          <c:idx val="0"/>
          <c:order val="0"/>
          <c:tx>
            <c:strRef>
              <c:f>Conservadora!$A$44</c:f>
              <c:strCache>
                <c:ptCount val="1"/>
                <c:pt idx="0">
                  <c:v>Conservadora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Conservadora!$B$52:$F$52</c:f>
              <c:numCache>
                <c:formatCode>General</c:formatCode>
                <c:ptCount val="5"/>
                <c:pt idx="0">
                  <c:v>95418</c:v>
                </c:pt>
                <c:pt idx="1">
                  <c:v>1669141</c:v>
                </c:pt>
                <c:pt idx="2">
                  <c:v>3522560</c:v>
                </c:pt>
                <c:pt idx="3">
                  <c:v>10819180</c:v>
                </c:pt>
                <c:pt idx="4">
                  <c:v>17528950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3B9-ED42-A2CE-C5F7CEEA14C2}"/>
            </c:ext>
          </c:extLst>
        </c:ser>
        <c:ser>
          <c:idx val="1"/>
          <c:order val="1"/>
          <c:tx>
            <c:strRef>
              <c:f>Optimista!$A$44</c:f>
              <c:strCache>
                <c:ptCount val="1"/>
                <c:pt idx="0">
                  <c:v>Optimista</c:v>
                </c:pt>
              </c:strCache>
            </c:strRef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Optimista!$B$52:$F$52</c:f>
              <c:numCache>
                <c:formatCode>General</c:formatCode>
                <c:ptCount val="5"/>
                <c:pt idx="0">
                  <c:v>95418</c:v>
                </c:pt>
                <c:pt idx="1">
                  <c:v>1869141</c:v>
                </c:pt>
                <c:pt idx="2">
                  <c:v>3571102</c:v>
                </c:pt>
                <c:pt idx="3">
                  <c:v>21429034</c:v>
                </c:pt>
                <c:pt idx="4">
                  <c:v>43063766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3B9-ED42-A2CE-C5F7CEEA14C2}"/>
            </c:ext>
          </c:extLst>
        </c:ser>
        <c:ser>
          <c:idx val="2"/>
          <c:order val="2"/>
          <c:tx>
            <c:strRef>
              <c:f>Pesimista!$A$44</c:f>
              <c:strCache>
                <c:ptCount val="1"/>
                <c:pt idx="0">
                  <c:v>Pesimista</c:v>
                </c:pt>
              </c:strCache>
            </c:strRef>
          </c:tx>
          <c:spPr>
            <a:ln w="381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Pesimista!$B$52:$F$52</c:f>
              <c:numCache>
                <c:formatCode>General</c:formatCode>
                <c:ptCount val="5"/>
                <c:pt idx="0">
                  <c:v>95418</c:v>
                </c:pt>
                <c:pt idx="1">
                  <c:v>1874202</c:v>
                </c:pt>
                <c:pt idx="2">
                  <c:v>1546522</c:v>
                </c:pt>
                <c:pt idx="3">
                  <c:v>1382682</c:v>
                </c:pt>
                <c:pt idx="4">
                  <c:v>909242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3B9-ED42-A2CE-C5F7CEEA14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51652623"/>
        <c:axId val="1351648639"/>
      </c:lineChart>
      <c:valAx>
        <c:axId val="13516486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1652623"/>
        <c:crossesAt val="0"/>
        <c:crossBetween val="between"/>
      </c:valAx>
      <c:catAx>
        <c:axId val="1351652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1648639"/>
        <c:crossesAt val="0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COMPARACIÓN DE BENEFICIO NETO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Conservadora!$A$44</c:f>
              <c:strCache>
                <c:ptCount val="1"/>
                <c:pt idx="0">
                  <c:v>Conservadora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Conservadora!$B$56:$F$56</c:f>
              <c:numCache>
                <c:formatCode>General</c:formatCode>
                <c:ptCount val="5"/>
                <c:pt idx="0">
                  <c:v>-57338</c:v>
                </c:pt>
                <c:pt idx="1">
                  <c:v>-522261</c:v>
                </c:pt>
                <c:pt idx="2">
                  <c:v>0</c:v>
                </c:pt>
                <c:pt idx="3">
                  <c:v>7614255</c:v>
                </c:pt>
                <c:pt idx="4">
                  <c:v>14378407.5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83-A547-8066-0C3AF667AB68}"/>
            </c:ext>
          </c:extLst>
        </c:ser>
        <c:ser>
          <c:idx val="1"/>
          <c:order val="1"/>
          <c:tx>
            <c:strRef>
              <c:f>Optimista!$A$44</c:f>
              <c:strCache>
                <c:ptCount val="1"/>
                <c:pt idx="0">
                  <c:v>Optimista</c:v>
                </c:pt>
              </c:strCache>
            </c:strRef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Optimista!$B$56:$F$56</c:f>
              <c:numCache>
                <c:formatCode>General</c:formatCode>
                <c:ptCount val="5"/>
                <c:pt idx="0">
                  <c:v>-57338</c:v>
                </c:pt>
                <c:pt idx="1">
                  <c:v>1055744.25</c:v>
                </c:pt>
                <c:pt idx="2">
                  <c:v>2236873.5</c:v>
                </c:pt>
                <c:pt idx="3">
                  <c:v>-3078954</c:v>
                </c:pt>
                <c:pt idx="4">
                  <c:v>-22092246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D83-A547-8066-0C3AF667AB68}"/>
            </c:ext>
          </c:extLst>
        </c:ser>
        <c:ser>
          <c:idx val="2"/>
          <c:order val="2"/>
          <c:tx>
            <c:strRef>
              <c:f>Pesimista!$A$44</c:f>
              <c:strCache>
                <c:ptCount val="1"/>
                <c:pt idx="0">
                  <c:v>Pesimista</c:v>
                </c:pt>
              </c:strCache>
            </c:strRef>
          </c:tx>
          <c:spPr>
            <a:ln w="381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Pesimista!$B$56:$F$56</c:f>
              <c:numCache>
                <c:formatCode>General</c:formatCode>
                <c:ptCount val="5"/>
                <c:pt idx="0">
                  <c:v>-57338</c:v>
                </c:pt>
                <c:pt idx="1">
                  <c:v>-1157402</c:v>
                </c:pt>
                <c:pt idx="2">
                  <c:v>-235802</c:v>
                </c:pt>
                <c:pt idx="3">
                  <c:v>314668.5</c:v>
                </c:pt>
                <c:pt idx="4">
                  <c:v>1195168.5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D83-A547-8066-0C3AF667AB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52264319"/>
        <c:axId val="1352262623"/>
      </c:lineChart>
      <c:valAx>
        <c:axId val="13522626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2264319"/>
        <c:crossesAt val="0"/>
        <c:crossBetween val="between"/>
      </c:valAx>
      <c:catAx>
        <c:axId val="13522643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2262623"/>
        <c:crossesAt val="0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COMPARACIÓN DEL VAN</a:t>
            </a:r>
          </a:p>
        </c:rich>
      </c:tx>
      <c:layout>
        <c:manualLayout>
          <c:xMode val="edge"/>
          <c:yMode val="edge"/>
          <c:x val="0.33668732638888893"/>
          <c:y val="3.17777777777777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Conservadora!$A$44</c:f>
              <c:strCache>
                <c:ptCount val="1"/>
                <c:pt idx="0">
                  <c:v>Conservadora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Conservadora!$B$3</c:f>
              <c:numCache>
                <c:formatCode>#.##000" "[$€-C0A];[Red]"-"#.##000" "[$€-C0A]</c:formatCode>
                <c:ptCount val="1"/>
                <c:pt idx="0">
                  <c:v>27030383.5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D1-BF47-92DE-954C712C84DF}"/>
            </c:ext>
          </c:extLst>
        </c:ser>
        <c:ser>
          <c:idx val="1"/>
          <c:order val="1"/>
          <c:tx>
            <c:strRef>
              <c:f>Optimista!$A$44</c:f>
              <c:strCache>
                <c:ptCount val="1"/>
                <c:pt idx="0">
                  <c:v>Optimista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Optimista!$B$3</c:f>
              <c:numCache>
                <c:formatCode>#.##000" "[$€-C0A];[Red]"-"#.##000" "[$€-C0A]</c:formatCode>
                <c:ptCount val="1"/>
                <c:pt idx="0">
                  <c:v>-17803246.25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FD1-BF47-92DE-954C712C84DF}"/>
            </c:ext>
          </c:extLst>
        </c:ser>
        <c:ser>
          <c:idx val="2"/>
          <c:order val="2"/>
          <c:tx>
            <c:strRef>
              <c:f>Pesimista!$A$44</c:f>
              <c:strCache>
                <c:ptCount val="1"/>
                <c:pt idx="0">
                  <c:v>Pesimista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Pesimista!$B$3</c:f>
              <c:numCache>
                <c:formatCode>#.##000" "[$€-C0A];[Red]"-"#.##000" "[$€-C0A]</c:formatCode>
                <c:ptCount val="1"/>
                <c:pt idx="0">
                  <c:v>-458858.4800000001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FD1-BF47-92DE-954C712C84D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356351855"/>
        <c:axId val="1356350159"/>
      </c:barChart>
      <c:valAx>
        <c:axId val="13563501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.##000&quot; &quot;[$€-C0A];[Red]&quot;-&quot;#.##000&quot; &quot;[$€-C0A]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6351855"/>
        <c:crossesAt val="0"/>
        <c:crossBetween val="between"/>
      </c:valAx>
      <c:catAx>
        <c:axId val="13563518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6350159"/>
        <c:crossesAt val="0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3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3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3/17/19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3/17/19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3/17/19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3/17/19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3/17/19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3/17/19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3/17/19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3/17/19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3/17/19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3/17/19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3/17/19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3/17/19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3/17/19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3/17/19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3/17/19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3/17/19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3/17/19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3/17/19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07F48-8782-9B4D-B6AD-287EC53007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LLAMATHRUST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7CF21-032C-3444-8B1B-69333ADA03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Gestión</a:t>
            </a:r>
            <a:r>
              <a:rPr lang="en-US" dirty="0"/>
              <a:t> de </a:t>
            </a:r>
            <a:r>
              <a:rPr lang="es-ES_tradnl" dirty="0"/>
              <a:t>proyectos</a:t>
            </a:r>
          </a:p>
        </p:txBody>
      </p:sp>
    </p:spTree>
    <p:extLst>
      <p:ext uri="{BB962C8B-B14F-4D97-AF65-F5344CB8AC3E}">
        <p14:creationId xmlns:p14="http://schemas.microsoft.com/office/powerpoint/2010/main" val="4065210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F2B23-D148-384A-8D55-D2A2066CA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EL PRESUPUESTO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978366-AF75-D047-8AD7-4B9112F88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2394527"/>
            <a:ext cx="10544617" cy="28399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1D145B-B457-9542-8512-0B20C4753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92" y="5791205"/>
            <a:ext cx="11188700" cy="356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1D2DF1-257F-E64B-9A52-3E13CEC11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363" y="503798"/>
            <a:ext cx="5501055" cy="151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03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5E50A-4310-3A49-9616-D9164216A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65760"/>
            <a:ext cx="10396882" cy="1151965"/>
          </a:xfrm>
        </p:spPr>
        <p:txBody>
          <a:bodyPr/>
          <a:lstStyle/>
          <a:p>
            <a:r>
              <a:rPr lang="es-ES_tradnl" dirty="0"/>
              <a:t>LA GUÍA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4A78012-252E-4F49-A20B-FFEDD697DAD2}"/>
              </a:ext>
            </a:extLst>
          </p:cNvPr>
          <p:cNvSpPr/>
          <p:nvPr/>
        </p:nvSpPr>
        <p:spPr>
          <a:xfrm>
            <a:off x="868680" y="2066365"/>
            <a:ext cx="1709928" cy="704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EL ENTORNO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27E82C8-AB96-324E-A55E-F2024CD59718}"/>
              </a:ext>
            </a:extLst>
          </p:cNvPr>
          <p:cNvSpPr/>
          <p:nvPr/>
        </p:nvSpPr>
        <p:spPr>
          <a:xfrm>
            <a:off x="868681" y="3264408"/>
            <a:ext cx="1709927" cy="694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EL PRODUCTO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3D621E73-1641-0345-9695-6B33CE3E9166}"/>
              </a:ext>
            </a:extLst>
          </p:cNvPr>
          <p:cNvSpPr/>
          <p:nvPr/>
        </p:nvSpPr>
        <p:spPr>
          <a:xfrm>
            <a:off x="1538478" y="2642527"/>
            <a:ext cx="370332" cy="7498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1985EC-CA54-7B44-8520-0AEE9ADF9277}"/>
              </a:ext>
            </a:extLst>
          </p:cNvPr>
          <p:cNvSpPr txBox="1"/>
          <p:nvPr/>
        </p:nvSpPr>
        <p:spPr>
          <a:xfrm>
            <a:off x="1753362" y="270474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Necesidad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3E6B6ED-69D1-A74C-AB99-6C5A84E8A097}"/>
              </a:ext>
            </a:extLst>
          </p:cNvPr>
          <p:cNvSpPr/>
          <p:nvPr/>
        </p:nvSpPr>
        <p:spPr>
          <a:xfrm>
            <a:off x="6758262" y="2832764"/>
            <a:ext cx="1709927" cy="694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VIABILIDAD TÉCNICA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6AF8A81-F45E-5945-8BB1-7078DF71D365}"/>
              </a:ext>
            </a:extLst>
          </p:cNvPr>
          <p:cNvSpPr/>
          <p:nvPr/>
        </p:nvSpPr>
        <p:spPr>
          <a:xfrm>
            <a:off x="6753768" y="3787493"/>
            <a:ext cx="1709927" cy="694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VIABILIDAD</a:t>
            </a:r>
          </a:p>
          <a:p>
            <a:pPr algn="ctr"/>
            <a:r>
              <a:rPr lang="es-ES_tradnl" dirty="0"/>
              <a:t>ECONÓMICA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F0ABF9-2B7B-FC4A-B62D-1B9E0FC33FF6}"/>
              </a:ext>
            </a:extLst>
          </p:cNvPr>
          <p:cNvSpPr txBox="1"/>
          <p:nvPr/>
        </p:nvSpPr>
        <p:spPr>
          <a:xfrm>
            <a:off x="6328573" y="2448659"/>
            <a:ext cx="2560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Es posible desarrollarlo?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C50C9-6E38-7045-BE40-04319AF92CFA}"/>
              </a:ext>
            </a:extLst>
          </p:cNvPr>
          <p:cNvSpPr txBox="1"/>
          <p:nvPr/>
        </p:nvSpPr>
        <p:spPr>
          <a:xfrm>
            <a:off x="6278880" y="4497210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Es rentable desarrollarlo?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A16D7BF-42DC-9B4A-87F3-E724DBF8CE30}"/>
              </a:ext>
            </a:extLst>
          </p:cNvPr>
          <p:cNvSpPr/>
          <p:nvPr/>
        </p:nvSpPr>
        <p:spPr>
          <a:xfrm>
            <a:off x="3599839" y="3141811"/>
            <a:ext cx="2148840" cy="9401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LAS ALTERNATIVAS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FB622F53-B646-EA43-AA47-E3FF37FD169F}"/>
              </a:ext>
            </a:extLst>
          </p:cNvPr>
          <p:cNvSpPr/>
          <p:nvPr/>
        </p:nvSpPr>
        <p:spPr>
          <a:xfrm rot="16200000">
            <a:off x="2892818" y="3017005"/>
            <a:ext cx="411480" cy="11897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2D20B4BD-2A06-A543-B311-5FBFFB3ECB96}"/>
              </a:ext>
            </a:extLst>
          </p:cNvPr>
          <p:cNvCxnSpPr>
            <a:stCxn id="13" idx="3"/>
            <a:endCxn id="10" idx="1"/>
          </p:cNvCxnSpPr>
          <p:nvPr/>
        </p:nvCxnSpPr>
        <p:spPr>
          <a:xfrm>
            <a:off x="5748679" y="3611879"/>
            <a:ext cx="1005089" cy="523086"/>
          </a:xfrm>
          <a:prstGeom prst="curvedConnector3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729C1C1B-D21E-804B-BD6C-2EF54EB8B673}"/>
              </a:ext>
            </a:extLst>
          </p:cNvPr>
          <p:cNvCxnSpPr>
            <a:cxnSpLocks/>
            <a:stCxn id="13" idx="3"/>
            <a:endCxn id="9" idx="1"/>
          </p:cNvCxnSpPr>
          <p:nvPr/>
        </p:nvCxnSpPr>
        <p:spPr>
          <a:xfrm flipV="1">
            <a:off x="5748679" y="3180236"/>
            <a:ext cx="1009583" cy="431643"/>
          </a:xfrm>
          <a:prstGeom prst="curvedConnector3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97DD171-589D-2342-A43A-4E23CF659892}"/>
              </a:ext>
            </a:extLst>
          </p:cNvPr>
          <p:cNvSpPr/>
          <p:nvPr/>
        </p:nvSpPr>
        <p:spPr>
          <a:xfrm>
            <a:off x="9116723" y="3141811"/>
            <a:ext cx="2148840" cy="9401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EL PRESUPUESTO</a:t>
            </a:r>
          </a:p>
        </p:txBody>
      </p: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1AD54351-28BE-0346-95C1-3838A1FE771F}"/>
              </a:ext>
            </a:extLst>
          </p:cNvPr>
          <p:cNvCxnSpPr>
            <a:cxnSpLocks/>
            <a:stCxn id="9" idx="3"/>
            <a:endCxn id="20" idx="1"/>
          </p:cNvCxnSpPr>
          <p:nvPr/>
        </p:nvCxnSpPr>
        <p:spPr>
          <a:xfrm>
            <a:off x="8468189" y="3180236"/>
            <a:ext cx="648534" cy="431643"/>
          </a:xfrm>
          <a:prstGeom prst="curvedConnector3">
            <a:avLst>
              <a:gd name="adj1" fmla="val 50000"/>
            </a:avLst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6C8E4515-F2E7-4D48-BF9F-7EA0FE802B06}"/>
              </a:ext>
            </a:extLst>
          </p:cNvPr>
          <p:cNvCxnSpPr>
            <a:cxnSpLocks/>
            <a:stCxn id="10" idx="3"/>
            <a:endCxn id="20" idx="1"/>
          </p:cNvCxnSpPr>
          <p:nvPr/>
        </p:nvCxnSpPr>
        <p:spPr>
          <a:xfrm flipV="1">
            <a:off x="8463695" y="3611879"/>
            <a:ext cx="653028" cy="523086"/>
          </a:xfrm>
          <a:prstGeom prst="curvedConnector3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BF28ED53-6D5D-0B41-BBFA-2654B22396AA}"/>
              </a:ext>
            </a:extLst>
          </p:cNvPr>
          <p:cNvSpPr/>
          <p:nvPr/>
        </p:nvSpPr>
        <p:spPr>
          <a:xfrm>
            <a:off x="8247888" y="2724733"/>
            <a:ext cx="370332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2A48F7-0EF2-3641-86E4-14D4D2AC8AF7}"/>
              </a:ext>
            </a:extLst>
          </p:cNvPr>
          <p:cNvSpPr/>
          <p:nvPr/>
        </p:nvSpPr>
        <p:spPr>
          <a:xfrm>
            <a:off x="8247888" y="3626652"/>
            <a:ext cx="370332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2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F7E056F-09C4-0647-9A27-FB748F0F1E28}"/>
              </a:ext>
            </a:extLst>
          </p:cNvPr>
          <p:cNvSpPr/>
          <p:nvPr/>
        </p:nvSpPr>
        <p:spPr>
          <a:xfrm>
            <a:off x="3599839" y="4497210"/>
            <a:ext cx="2055246" cy="78638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Previsiones de ventas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C250C83C-0876-1643-8E93-14F3ABFD4571}"/>
              </a:ext>
            </a:extLst>
          </p:cNvPr>
          <p:cNvSpPr/>
          <p:nvPr/>
        </p:nvSpPr>
        <p:spPr>
          <a:xfrm>
            <a:off x="868680" y="4497210"/>
            <a:ext cx="1709927" cy="7040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Objetivos principales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6DC0D84-7F7C-B94B-93A7-2D37776B7AAB}"/>
              </a:ext>
            </a:extLst>
          </p:cNvPr>
          <p:cNvSpPr/>
          <p:nvPr/>
        </p:nvSpPr>
        <p:spPr>
          <a:xfrm>
            <a:off x="3599839" y="1805337"/>
            <a:ext cx="2055246" cy="78638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Objetivos secundarios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974724C0-0001-044B-826A-DC4CFAFDCF13}"/>
              </a:ext>
            </a:extLst>
          </p:cNvPr>
          <p:cNvSpPr/>
          <p:nvPr/>
        </p:nvSpPr>
        <p:spPr>
          <a:xfrm rot="16200000">
            <a:off x="1334921" y="3971531"/>
            <a:ext cx="704087" cy="44369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69062F7-A63A-8C48-AB34-776EDD027F93}"/>
              </a:ext>
            </a:extLst>
          </p:cNvPr>
          <p:cNvSpPr/>
          <p:nvPr/>
        </p:nvSpPr>
        <p:spPr>
          <a:xfrm rot="16200000">
            <a:off x="4275419" y="4003621"/>
            <a:ext cx="704087" cy="44369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4E650830-BBD3-6849-A79F-20045E64AA9F}"/>
              </a:ext>
            </a:extLst>
          </p:cNvPr>
          <p:cNvSpPr/>
          <p:nvPr/>
        </p:nvSpPr>
        <p:spPr>
          <a:xfrm rot="5400000">
            <a:off x="4275418" y="2644922"/>
            <a:ext cx="704087" cy="44369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A6F72A-4A37-FA45-B6B3-58C8CB43E440}"/>
              </a:ext>
            </a:extLst>
          </p:cNvPr>
          <p:cNvSpPr txBox="1"/>
          <p:nvPr/>
        </p:nvSpPr>
        <p:spPr>
          <a:xfrm>
            <a:off x="9786954" y="3765633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Decisión final</a:t>
            </a:r>
          </a:p>
        </p:txBody>
      </p:sp>
    </p:spTree>
    <p:extLst>
      <p:ext uri="{BB962C8B-B14F-4D97-AF65-F5344CB8AC3E}">
        <p14:creationId xmlns:p14="http://schemas.microsoft.com/office/powerpoint/2010/main" val="774637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D685C8A-399B-4264-A5B1-864776203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134" y="1"/>
            <a:ext cx="11721533" cy="398062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1871693599">
            <a:extLst>
              <a:ext uri="{FF2B5EF4-FFF2-40B4-BE49-F238E27FC236}">
                <a16:creationId xmlns:a16="http://schemas.microsoft.com/office/drawing/2014/main" id="{1D0116BA-AAC7-DF48-A15A-906980DE60E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1" y="982136"/>
            <a:ext cx="2138788" cy="2071200"/>
          </a:xfrm>
          <a:prstGeom prst="rect">
            <a:avLst/>
          </a:prstGeom>
          <a:ln>
            <a:noFill/>
          </a:ln>
        </p:spPr>
      </p:pic>
      <p:pic>
        <p:nvPicPr>
          <p:cNvPr id="9" name="Imagen 1315275878">
            <a:extLst>
              <a:ext uri="{FF2B5EF4-FFF2-40B4-BE49-F238E27FC236}">
                <a16:creationId xmlns:a16="http://schemas.microsoft.com/office/drawing/2014/main" id="{B1724AF2-CAB5-C84C-816D-AE33E99878DB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493" y="319142"/>
            <a:ext cx="5322277" cy="3397188"/>
          </a:xfrm>
          <a:prstGeom prst="rect">
            <a:avLst/>
          </a:prstGeom>
          <a:ln>
            <a:noFill/>
          </a:ln>
        </p:spPr>
      </p:pic>
      <p:pic>
        <p:nvPicPr>
          <p:cNvPr id="5" name="Imagen 2121999999">
            <a:extLst>
              <a:ext uri="{FF2B5EF4-FFF2-40B4-BE49-F238E27FC236}">
                <a16:creationId xmlns:a16="http://schemas.microsoft.com/office/drawing/2014/main" id="{1A66D7D6-93E9-344A-86B9-A3FD95407E8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084" y="982136"/>
            <a:ext cx="2413000" cy="2237683"/>
          </a:xfrm>
          <a:prstGeom prst="rect">
            <a:avLst/>
          </a:prstGeom>
          <a:ln>
            <a:noFill/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71C7BCB-D869-49FF-A0D9-535F3166B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2134" y="4109680"/>
            <a:ext cx="11730000" cy="2299058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CD73CF-0AEC-A742-84F7-D00B2A031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267829"/>
            <a:ext cx="3373149" cy="1608035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EL PRODUCTO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A81B906-A2D5-4CD0-9DE2-FEF2E3C6F3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34682" y="4267829"/>
            <a:ext cx="6635805" cy="1608035"/>
          </a:xfrm>
        </p:spPr>
        <p:txBody>
          <a:bodyPr>
            <a:norm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Enchufe </a:t>
            </a:r>
            <a:r>
              <a:rPr lang="es-ES_tradnl" dirty="0" err="1">
                <a:solidFill>
                  <a:schemeClr val="bg1"/>
                </a:solidFill>
              </a:rPr>
              <a:t>IoT</a:t>
            </a:r>
            <a:endParaRPr lang="es-ES_tradnl" dirty="0">
              <a:solidFill>
                <a:schemeClr val="bg1"/>
              </a:solidFill>
            </a:endParaRPr>
          </a:p>
          <a:p>
            <a:r>
              <a:rPr lang="es-ES_tradnl" dirty="0">
                <a:solidFill>
                  <a:schemeClr val="bg1"/>
                </a:solidFill>
              </a:rPr>
              <a:t>Aplicación de monitorización DE SENSORES</a:t>
            </a:r>
          </a:p>
          <a:p>
            <a:r>
              <a:rPr lang="es-ES_tradnl" dirty="0">
                <a:solidFill>
                  <a:schemeClr val="bg1"/>
                </a:solidFill>
              </a:rPr>
              <a:t>RECOMENDACIONES DE CONSUMO</a:t>
            </a:r>
          </a:p>
        </p:txBody>
      </p:sp>
    </p:spTree>
    <p:extLst>
      <p:ext uri="{BB962C8B-B14F-4D97-AF65-F5344CB8AC3E}">
        <p14:creationId xmlns:p14="http://schemas.microsoft.com/office/powerpoint/2010/main" val="4182026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8BDF5-BB16-6347-8B67-BD2030E15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67408"/>
            <a:ext cx="4758497" cy="1064216"/>
          </a:xfrm>
        </p:spPr>
        <p:txBody>
          <a:bodyPr/>
          <a:lstStyle/>
          <a:p>
            <a:r>
              <a:rPr lang="en-US" dirty="0"/>
              <a:t>LA PARTE </a:t>
            </a:r>
            <a:r>
              <a:rPr lang="en-US" dirty="0" err="1"/>
              <a:t>Común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A1303B-CD6F-2E41-8C95-57D9E9185C71}"/>
              </a:ext>
            </a:extLst>
          </p:cNvPr>
          <p:cNvPicPr>
            <a:picLocks noGrp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837765"/>
            <a:ext cx="1873726" cy="3311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82F0E9-6E64-1A40-A2DB-2AC81943B5B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619" y="1837764"/>
            <a:ext cx="1873726" cy="3311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E897D7-84FB-FB46-838C-F4C7E51B260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436" y="1837764"/>
            <a:ext cx="1873725" cy="33192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9DB508-0AF1-6041-88A2-8A95F9761CF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444298" y="267408"/>
            <a:ext cx="6099175" cy="15703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28D14F-51E0-254A-9743-EE9DAD674137}"/>
              </a:ext>
            </a:extLst>
          </p:cNvPr>
          <p:cNvSpPr txBox="1"/>
          <p:nvPr/>
        </p:nvSpPr>
        <p:spPr>
          <a:xfrm>
            <a:off x="691708" y="5157045"/>
            <a:ext cx="2118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 APLICACIÓN MOVIL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FDD50B-D5A2-9341-99F0-557FF6298778}"/>
              </a:ext>
            </a:extLst>
          </p:cNvPr>
          <p:cNvSpPr txBox="1"/>
          <p:nvPr/>
        </p:nvSpPr>
        <p:spPr>
          <a:xfrm>
            <a:off x="9759587" y="1911819"/>
            <a:ext cx="1783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 BASE DE DATOS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937977-3807-C444-BE28-98E3DDCB76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043" y="1980288"/>
            <a:ext cx="3040649" cy="31695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70AD5C-8307-9A43-A838-F4868C4C2FF5}"/>
              </a:ext>
            </a:extLst>
          </p:cNvPr>
          <p:cNvSpPr txBox="1"/>
          <p:nvPr/>
        </p:nvSpPr>
        <p:spPr>
          <a:xfrm>
            <a:off x="6455043" y="5157045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 ENCHUFE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87EF43-CEA5-A545-BA18-FC97F5257A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9574" y="2355209"/>
            <a:ext cx="2081263" cy="20383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3BD983-8B77-4C4B-BB13-E5230EF0339B}"/>
              </a:ext>
            </a:extLst>
          </p:cNvPr>
          <p:cNvSpPr txBox="1"/>
          <p:nvPr/>
        </p:nvSpPr>
        <p:spPr>
          <a:xfrm>
            <a:off x="9569574" y="4510714"/>
            <a:ext cx="1417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 PUERTA DE </a:t>
            </a:r>
          </a:p>
          <a:p>
            <a:r>
              <a:rPr lang="en-US" dirty="0"/>
              <a:t>ENLACE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52F8C4-6F43-744F-81EC-D76875D6D7CD}"/>
              </a:ext>
            </a:extLst>
          </p:cNvPr>
          <p:cNvSpPr txBox="1"/>
          <p:nvPr/>
        </p:nvSpPr>
        <p:spPr>
          <a:xfrm>
            <a:off x="685801" y="1215361"/>
            <a:ext cx="382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Objetivos y visión del proyecto</a:t>
            </a:r>
          </a:p>
        </p:txBody>
      </p:sp>
    </p:spTree>
    <p:extLst>
      <p:ext uri="{BB962C8B-B14F-4D97-AF65-F5344CB8AC3E}">
        <p14:creationId xmlns:p14="http://schemas.microsoft.com/office/powerpoint/2010/main" val="432454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7938C-8500-0D44-9B46-077F59927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3" y="240326"/>
            <a:ext cx="10396882" cy="1151965"/>
          </a:xfrm>
        </p:spPr>
        <p:txBody>
          <a:bodyPr/>
          <a:lstStyle/>
          <a:p>
            <a:r>
              <a:rPr lang="es-ES_tradnl" dirty="0"/>
              <a:t>LA VIABILIDAD TÉCNICA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EF84B2-198D-ED44-B59B-098DEF583D8F}"/>
              </a:ext>
            </a:extLst>
          </p:cNvPr>
          <p:cNvPicPr/>
          <p:nvPr/>
        </p:nvPicPr>
        <p:blipFill rotWithShape="1">
          <a:blip r:embed="rId2"/>
          <a:srcRect l="43632" b="57873"/>
          <a:stretch/>
        </p:blipFill>
        <p:spPr bwMode="auto">
          <a:xfrm>
            <a:off x="530351" y="4490367"/>
            <a:ext cx="6076281" cy="8891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AC808E-C926-D447-ADBB-347FF6DA1205}"/>
              </a:ext>
            </a:extLst>
          </p:cNvPr>
          <p:cNvPicPr>
            <a:picLocks noGrp="1"/>
          </p:cNvPicPr>
          <p:nvPr>
            <p:ph sz="quarter" idx="13"/>
          </p:nvPr>
        </p:nvPicPr>
        <p:blipFill rotWithShape="1">
          <a:blip r:embed="rId3"/>
          <a:srcRect l="43379" b="58460"/>
          <a:stretch/>
        </p:blipFill>
        <p:spPr bwMode="auto">
          <a:xfrm>
            <a:off x="530351" y="1134251"/>
            <a:ext cx="6076283" cy="7414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0325A2-B577-6442-8ACD-BFA64F1DDA38}"/>
              </a:ext>
            </a:extLst>
          </p:cNvPr>
          <p:cNvPicPr/>
          <p:nvPr/>
        </p:nvPicPr>
        <p:blipFill rotWithShape="1">
          <a:blip r:embed="rId4"/>
          <a:srcRect l="43632" b="58514"/>
          <a:stretch/>
        </p:blipFill>
        <p:spPr bwMode="auto">
          <a:xfrm>
            <a:off x="530351" y="1880461"/>
            <a:ext cx="6076283" cy="8891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61B905-5172-5E48-BA5A-3B415C441E2C}"/>
              </a:ext>
            </a:extLst>
          </p:cNvPr>
          <p:cNvPicPr/>
          <p:nvPr/>
        </p:nvPicPr>
        <p:blipFill rotWithShape="1">
          <a:blip r:embed="rId5"/>
          <a:srcRect l="43253" b="58602"/>
          <a:stretch/>
        </p:blipFill>
        <p:spPr bwMode="auto">
          <a:xfrm>
            <a:off x="530350" y="2759558"/>
            <a:ext cx="6076283" cy="8020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A5D525-F26A-E34A-8FD7-BED1A873BE59}"/>
              </a:ext>
            </a:extLst>
          </p:cNvPr>
          <p:cNvPicPr/>
          <p:nvPr/>
        </p:nvPicPr>
        <p:blipFill rotWithShape="1">
          <a:blip r:embed="rId6"/>
          <a:srcRect l="43505" b="58069"/>
          <a:stretch/>
        </p:blipFill>
        <p:spPr bwMode="auto">
          <a:xfrm>
            <a:off x="530349" y="3587829"/>
            <a:ext cx="6076283" cy="8891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3043256-48A5-6547-9CE7-CCEDB9EE6D68}"/>
              </a:ext>
            </a:extLst>
          </p:cNvPr>
          <p:cNvPicPr/>
          <p:nvPr/>
        </p:nvPicPr>
        <p:blipFill rotWithShape="1">
          <a:blip r:embed="rId7"/>
          <a:srcRect l="43505" b="56444"/>
          <a:stretch/>
        </p:blipFill>
        <p:spPr bwMode="auto">
          <a:xfrm>
            <a:off x="530349" y="5379522"/>
            <a:ext cx="6076281" cy="8095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9EC36D-726D-354F-8A10-1D51975DCD9A}"/>
              </a:ext>
            </a:extLst>
          </p:cNvPr>
          <p:cNvPicPr/>
          <p:nvPr/>
        </p:nvPicPr>
        <p:blipFill rotWithShape="1">
          <a:blip r:embed="rId8"/>
          <a:srcRect l="20596" t="1" b="59165"/>
          <a:stretch/>
        </p:blipFill>
        <p:spPr bwMode="auto">
          <a:xfrm>
            <a:off x="6633800" y="1134251"/>
            <a:ext cx="4716951" cy="7414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94394D-0E1D-5145-9CBE-4B61F75A63A8}"/>
              </a:ext>
            </a:extLst>
          </p:cNvPr>
          <p:cNvPicPr/>
          <p:nvPr/>
        </p:nvPicPr>
        <p:blipFill rotWithShape="1">
          <a:blip r:embed="rId9"/>
          <a:srcRect l="20638" b="59048"/>
          <a:stretch/>
        </p:blipFill>
        <p:spPr bwMode="auto">
          <a:xfrm>
            <a:off x="6633799" y="1893239"/>
            <a:ext cx="4716952" cy="863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9CE8EF-934F-F644-ADFD-11DAE72F597E}"/>
              </a:ext>
            </a:extLst>
          </p:cNvPr>
          <p:cNvPicPr/>
          <p:nvPr/>
        </p:nvPicPr>
        <p:blipFill rotWithShape="1">
          <a:blip r:embed="rId10"/>
          <a:srcRect l="19954" b="58059"/>
          <a:stretch/>
        </p:blipFill>
        <p:spPr bwMode="auto">
          <a:xfrm>
            <a:off x="6606630" y="2719901"/>
            <a:ext cx="4716953" cy="8813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8689BB-096C-A448-8376-09E9E88B14A5}"/>
              </a:ext>
            </a:extLst>
          </p:cNvPr>
          <p:cNvPicPr/>
          <p:nvPr/>
        </p:nvPicPr>
        <p:blipFill rotWithShape="1">
          <a:blip r:embed="rId11"/>
          <a:srcRect l="20181" b="58784"/>
          <a:stretch/>
        </p:blipFill>
        <p:spPr bwMode="auto">
          <a:xfrm>
            <a:off x="6606629" y="4516449"/>
            <a:ext cx="4744121" cy="8718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B52132-5A63-434A-BDA9-C2B887696367}"/>
              </a:ext>
            </a:extLst>
          </p:cNvPr>
          <p:cNvPicPr/>
          <p:nvPr/>
        </p:nvPicPr>
        <p:blipFill rotWithShape="1">
          <a:blip r:embed="rId12"/>
          <a:srcRect l="20638" b="58987"/>
          <a:stretch/>
        </p:blipFill>
        <p:spPr bwMode="auto">
          <a:xfrm>
            <a:off x="6633799" y="5379522"/>
            <a:ext cx="4716951" cy="863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512264-0852-0046-A561-BD57F1DC9155}"/>
              </a:ext>
            </a:extLst>
          </p:cNvPr>
          <p:cNvPicPr/>
          <p:nvPr/>
        </p:nvPicPr>
        <p:blipFill rotWithShape="1">
          <a:blip r:embed="rId13"/>
          <a:srcRect l="18793" b="58931"/>
          <a:stretch/>
        </p:blipFill>
        <p:spPr bwMode="auto">
          <a:xfrm>
            <a:off x="6579461" y="3596279"/>
            <a:ext cx="4744121" cy="8566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02A615E-C1F1-9A4C-A3CA-4B2A83EF54F1}"/>
              </a:ext>
            </a:extLst>
          </p:cNvPr>
          <p:cNvSpPr txBox="1"/>
          <p:nvPr/>
        </p:nvSpPr>
        <p:spPr>
          <a:xfrm>
            <a:off x="6762077" y="259938"/>
            <a:ext cx="4932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Más tiempo que en el estimado en el anteproyecto</a:t>
            </a:r>
          </a:p>
          <a:p>
            <a:r>
              <a:rPr lang="es-ES_tradnl" dirty="0"/>
              <a:t> si se va a hacer con 4 personas</a:t>
            </a:r>
          </a:p>
        </p:txBody>
      </p:sp>
    </p:spTree>
    <p:extLst>
      <p:ext uri="{BB962C8B-B14F-4D97-AF65-F5344CB8AC3E}">
        <p14:creationId xmlns:p14="http://schemas.microsoft.com/office/powerpoint/2010/main" val="1393236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5E5CC-B3AF-8541-BF83-7163D1C5C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 ALTERNATIVA OPTIMISTA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F0B2DC-E6A3-D44D-9036-1E4EC833487F}"/>
              </a:ext>
            </a:extLst>
          </p:cNvPr>
          <p:cNvPicPr/>
          <p:nvPr/>
        </p:nvPicPr>
        <p:blipFill rotWithShape="1">
          <a:blip r:embed="rId2"/>
          <a:srcRect l="50910"/>
          <a:stretch/>
        </p:blipFill>
        <p:spPr>
          <a:xfrm>
            <a:off x="8631594" y="415365"/>
            <a:ext cx="2450122" cy="1422400"/>
          </a:xfrm>
          <a:prstGeom prst="rect">
            <a:avLst/>
          </a:prstGeom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6EA8DF9-3424-5F47-9092-F0EF7CF2CAA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555574296"/>
              </p:ext>
            </p:extLst>
          </p:nvPr>
        </p:nvGraphicFramePr>
        <p:xfrm>
          <a:off x="832338" y="1837766"/>
          <a:ext cx="10248411" cy="35375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EA0A0274-F4F5-5441-9539-1B6DFAACC6D6}"/>
              </a:ext>
            </a:extLst>
          </p:cNvPr>
          <p:cNvSpPr/>
          <p:nvPr/>
        </p:nvSpPr>
        <p:spPr>
          <a:xfrm>
            <a:off x="3598986" y="3429000"/>
            <a:ext cx="1840522" cy="968828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Buenas ventas al Segundo año</a:t>
            </a: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DC6392B1-1C22-5647-B445-7F9437B6D717}"/>
              </a:ext>
            </a:extLst>
          </p:cNvPr>
          <p:cNvSpPr/>
          <p:nvPr/>
        </p:nvSpPr>
        <p:spPr>
          <a:xfrm>
            <a:off x="5720862" y="2954215"/>
            <a:ext cx="1758461" cy="1101970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Aplicación</a:t>
            </a:r>
            <a:r>
              <a:rPr lang="en-US" dirty="0"/>
              <a:t> para </a:t>
            </a:r>
            <a:r>
              <a:rPr lang="es-ES_tradnl" dirty="0" err="1"/>
              <a:t>clients</a:t>
            </a:r>
            <a:r>
              <a:rPr lang="en-US" dirty="0"/>
              <a:t> VIP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E6223-E381-6A4E-B3CF-20AA458282B3}"/>
              </a:ext>
            </a:extLst>
          </p:cNvPr>
          <p:cNvSpPr txBox="1"/>
          <p:nvPr/>
        </p:nvSpPr>
        <p:spPr>
          <a:xfrm>
            <a:off x="4394443" y="5742434"/>
            <a:ext cx="3124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/>
              <a:t>MUERTE POR ÉXITO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20674116-60BA-6E44-AC22-D3D225316662}"/>
              </a:ext>
            </a:extLst>
          </p:cNvPr>
          <p:cNvSpPr/>
          <p:nvPr/>
        </p:nvSpPr>
        <p:spPr>
          <a:xfrm>
            <a:off x="7674448" y="4313489"/>
            <a:ext cx="2364652" cy="830244"/>
          </a:xfrm>
          <a:prstGeom prst="wedgeRectCallout">
            <a:avLst>
              <a:gd name="adj1" fmla="val -26287"/>
              <a:gd name="adj2" fmla="val -782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Expansión a otros mercados</a:t>
            </a:r>
          </a:p>
        </p:txBody>
      </p:sp>
    </p:spTree>
    <p:extLst>
      <p:ext uri="{BB962C8B-B14F-4D97-AF65-F5344CB8AC3E}">
        <p14:creationId xmlns:p14="http://schemas.microsoft.com/office/powerpoint/2010/main" val="634187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193D5-E137-8E42-A025-91F15B3FB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LA Alternativa Conservadora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F17DD67-96B0-DA46-AFDD-98802670B6AD}"/>
              </a:ext>
            </a:extLst>
          </p:cNvPr>
          <p:cNvGraphicFramePr>
            <a:graphicFrameLocks noGrp="1"/>
          </p:cNvGraphicFramePr>
          <p:nvPr>
            <p:ph sz="quarter" idx="13"/>
          </p:nvPr>
        </p:nvGraphicFramePr>
        <p:xfrm>
          <a:off x="685800" y="2063750"/>
          <a:ext cx="10394950" cy="3311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62D5B07-DC6D-DC44-8DC3-D83E4278DC0A}"/>
              </a:ext>
            </a:extLst>
          </p:cNvPr>
          <p:cNvPicPr/>
          <p:nvPr/>
        </p:nvPicPr>
        <p:blipFill rotWithShape="1">
          <a:blip r:embed="rId3"/>
          <a:srcRect l="50000"/>
          <a:stretch/>
        </p:blipFill>
        <p:spPr>
          <a:xfrm>
            <a:off x="9489830" y="375138"/>
            <a:ext cx="2104293" cy="1377218"/>
          </a:xfrm>
          <a:prstGeom prst="rect">
            <a:avLst/>
          </a:prstGeom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497D71CB-8E7D-5F4B-9122-2863DED26A98}"/>
              </a:ext>
            </a:extLst>
          </p:cNvPr>
          <p:cNvSpPr/>
          <p:nvPr/>
        </p:nvSpPr>
        <p:spPr>
          <a:xfrm>
            <a:off x="3598986" y="3429000"/>
            <a:ext cx="1840522" cy="968828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Ventas moderadas al segundo año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1F09AC36-105C-5F41-A982-07960E9F4543}"/>
              </a:ext>
            </a:extLst>
          </p:cNvPr>
          <p:cNvSpPr/>
          <p:nvPr/>
        </p:nvSpPr>
        <p:spPr>
          <a:xfrm>
            <a:off x="5720862" y="2954215"/>
            <a:ext cx="1758461" cy="1101970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Aplicación</a:t>
            </a:r>
            <a:r>
              <a:rPr lang="en-US" dirty="0"/>
              <a:t> para </a:t>
            </a:r>
            <a:r>
              <a:rPr lang="es-ES_tradnl" dirty="0" err="1"/>
              <a:t>clients</a:t>
            </a:r>
            <a:r>
              <a:rPr lang="en-US" dirty="0"/>
              <a:t> VIP</a:t>
            </a: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409F7C6D-A320-FC46-9476-C602E0D4EE38}"/>
              </a:ext>
            </a:extLst>
          </p:cNvPr>
          <p:cNvSpPr/>
          <p:nvPr/>
        </p:nvSpPr>
        <p:spPr>
          <a:xfrm>
            <a:off x="7815125" y="4411225"/>
            <a:ext cx="2364652" cy="830244"/>
          </a:xfrm>
          <a:prstGeom prst="wedgeRectCallout">
            <a:avLst>
              <a:gd name="adj1" fmla="val -26287"/>
              <a:gd name="adj2" fmla="val -782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Mantenimiento de la aplicación</a:t>
            </a:r>
          </a:p>
        </p:txBody>
      </p:sp>
    </p:spTree>
    <p:extLst>
      <p:ext uri="{BB962C8B-B14F-4D97-AF65-F5344CB8AC3E}">
        <p14:creationId xmlns:p14="http://schemas.microsoft.com/office/powerpoint/2010/main" val="2012145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7E03F-8A4A-9E48-B4F8-78810D881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LA ALTERNATIVA PESIMISTA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EFBB5D4-72BF-EC43-8CC9-C4FD5D5BA556}"/>
              </a:ext>
            </a:extLst>
          </p:cNvPr>
          <p:cNvGraphicFramePr>
            <a:graphicFrameLocks noGrp="1"/>
          </p:cNvGraphicFramePr>
          <p:nvPr>
            <p:ph sz="quarter" idx="13"/>
          </p:nvPr>
        </p:nvGraphicFramePr>
        <p:xfrm>
          <a:off x="685800" y="2063750"/>
          <a:ext cx="10394950" cy="3311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D51E470-DCCC-8A45-B7F8-3F27201B3903}"/>
              </a:ext>
            </a:extLst>
          </p:cNvPr>
          <p:cNvPicPr/>
          <p:nvPr/>
        </p:nvPicPr>
        <p:blipFill rotWithShape="1">
          <a:blip r:embed="rId3"/>
          <a:srcRect l="53038"/>
          <a:stretch/>
        </p:blipFill>
        <p:spPr>
          <a:xfrm>
            <a:off x="8839200" y="544232"/>
            <a:ext cx="2355850" cy="1435100"/>
          </a:xfrm>
          <a:prstGeom prst="rect">
            <a:avLst/>
          </a:prstGeom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4E09FE39-787B-7048-9BF2-28B6B50583E4}"/>
              </a:ext>
            </a:extLst>
          </p:cNvPr>
          <p:cNvSpPr/>
          <p:nvPr/>
        </p:nvSpPr>
        <p:spPr>
          <a:xfrm>
            <a:off x="3411417" y="2831123"/>
            <a:ext cx="1840522" cy="968828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Ventas reducidas al segundo año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7179ED05-B7F4-F94E-A983-2DA3516F4FDA}"/>
              </a:ext>
            </a:extLst>
          </p:cNvPr>
          <p:cNvSpPr/>
          <p:nvPr/>
        </p:nvSpPr>
        <p:spPr>
          <a:xfrm>
            <a:off x="5533293" y="2590800"/>
            <a:ext cx="1758461" cy="844061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Reducción de costes</a:t>
            </a:r>
            <a:endParaRPr lang="en-US" dirty="0"/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B64E329F-8EC5-574E-BAB0-9E7BE61BE603}"/>
              </a:ext>
            </a:extLst>
          </p:cNvPr>
          <p:cNvSpPr/>
          <p:nvPr/>
        </p:nvSpPr>
        <p:spPr>
          <a:xfrm>
            <a:off x="7627556" y="3813348"/>
            <a:ext cx="1926752" cy="830244"/>
          </a:xfrm>
          <a:prstGeom prst="wedgeRectCallout">
            <a:avLst>
              <a:gd name="adj1" fmla="val -26287"/>
              <a:gd name="adj2" fmla="val -782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Inversión en publicidad</a:t>
            </a:r>
          </a:p>
        </p:txBody>
      </p:sp>
    </p:spTree>
    <p:extLst>
      <p:ext uri="{BB962C8B-B14F-4D97-AF65-F5344CB8AC3E}">
        <p14:creationId xmlns:p14="http://schemas.microsoft.com/office/powerpoint/2010/main" val="3590510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25465-0876-F848-8544-47DD009E9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04448"/>
            <a:ext cx="10396882" cy="1151965"/>
          </a:xfrm>
        </p:spPr>
        <p:txBody>
          <a:bodyPr/>
          <a:lstStyle/>
          <a:p>
            <a:r>
              <a:rPr lang="es-ES_tradnl" dirty="0"/>
              <a:t>LA COMPARATIVA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647241B-DD58-0A46-93AE-2F23E05B11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5384775"/>
              </p:ext>
            </p:extLst>
          </p:nvPr>
        </p:nvGraphicFramePr>
        <p:xfrm>
          <a:off x="685800" y="1321145"/>
          <a:ext cx="5117123" cy="22426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742C2AA-398E-AD41-B55E-3A24CF2EC4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7643064"/>
              </p:ext>
            </p:extLst>
          </p:nvPr>
        </p:nvGraphicFramePr>
        <p:xfrm>
          <a:off x="6096000" y="1556413"/>
          <a:ext cx="4985982" cy="2112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2FCC0BE-466C-2F4C-B961-5FD82554DF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8074313"/>
              </p:ext>
            </p:extLst>
          </p:nvPr>
        </p:nvGraphicFramePr>
        <p:xfrm>
          <a:off x="662355" y="3563818"/>
          <a:ext cx="5140568" cy="2112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A976AD0-7544-AF46-92B7-8CB9A93AA9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1734318"/>
              </p:ext>
            </p:extLst>
          </p:nvPr>
        </p:nvGraphicFramePr>
        <p:xfrm>
          <a:off x="6096000" y="3000707"/>
          <a:ext cx="4985982" cy="25091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444007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166</Words>
  <Application>Microsoft Macintosh PowerPoint</Application>
  <PresentationFormat>Widescreen</PresentationFormat>
  <Paragraphs>55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Impact</vt:lpstr>
      <vt:lpstr>Main Event</vt:lpstr>
      <vt:lpstr>LLAMATHRUST</vt:lpstr>
      <vt:lpstr>LA GUÍA</vt:lpstr>
      <vt:lpstr>EL PRODUCTO</vt:lpstr>
      <vt:lpstr>LA PARTE Común</vt:lpstr>
      <vt:lpstr>LA VIABILIDAD TÉCNICA</vt:lpstr>
      <vt:lpstr>LA ALTERNATIVA OPTIMISTA</vt:lpstr>
      <vt:lpstr>LA Alternativa Conservadora</vt:lpstr>
      <vt:lpstr>LA ALTERNATIVA PESIMISTA</vt:lpstr>
      <vt:lpstr>LA COMPARATIVA</vt:lpstr>
      <vt:lpstr>EL PRESUPUESTO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LLAMATHRUST</dc:title>
  <dc:creator>Casado Ballesteros Juan</dc:creator>
  <cp:lastModifiedBy>Casado Ballesteros Juan</cp:lastModifiedBy>
  <cp:revision>7</cp:revision>
  <dcterms:created xsi:type="dcterms:W3CDTF">2019-03-17T11:35:34Z</dcterms:created>
  <dcterms:modified xsi:type="dcterms:W3CDTF">2019-03-17T12:40:23Z</dcterms:modified>
</cp:coreProperties>
</file>